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25" r:id="rId16"/>
    <p:sldId id="447" r:id="rId17"/>
    <p:sldId id="424" r:id="rId18"/>
    <p:sldId id="376" r:id="rId19"/>
    <p:sldId id="377" r:id="rId20"/>
    <p:sldId id="378" r:id="rId21"/>
    <p:sldId id="320" r:id="rId22"/>
    <p:sldId id="325" r:id="rId23"/>
    <p:sldId id="327" r:id="rId24"/>
    <p:sldId id="326" r:id="rId25"/>
    <p:sldId id="328" r:id="rId26"/>
    <p:sldId id="428" r:id="rId27"/>
    <p:sldId id="433" r:id="rId28"/>
    <p:sldId id="432" r:id="rId29"/>
    <p:sldId id="444" r:id="rId30"/>
    <p:sldId id="404" r:id="rId31"/>
    <p:sldId id="435" r:id="rId32"/>
    <p:sldId id="436" r:id="rId33"/>
    <p:sldId id="437" r:id="rId34"/>
    <p:sldId id="438" r:id="rId35"/>
    <p:sldId id="439" r:id="rId36"/>
    <p:sldId id="441" r:id="rId37"/>
    <p:sldId id="443" r:id="rId38"/>
    <p:sldId id="446" r:id="rId39"/>
    <p:sldId id="453" r:id="rId40"/>
    <p:sldId id="454" r:id="rId41"/>
    <p:sldId id="456" r:id="rId42"/>
    <p:sldId id="457" r:id="rId43"/>
    <p:sldId id="458" r:id="rId44"/>
    <p:sldId id="461" r:id="rId45"/>
    <p:sldId id="462" r:id="rId46"/>
    <p:sldId id="442" r:id="rId47"/>
    <p:sldId id="440" r:id="rId48"/>
    <p:sldId id="467" r:id="rId49"/>
    <p:sldId id="465" r:id="rId50"/>
    <p:sldId id="466" r:id="rId51"/>
    <p:sldId id="403" r:id="rId52"/>
    <p:sldId id="402" r:id="rId53"/>
    <p:sldId id="430" r:id="rId54"/>
    <p:sldId id="431" r:id="rId55"/>
    <p:sldId id="445" r:id="rId56"/>
    <p:sldId id="452" r:id="rId57"/>
    <p:sldId id="463" r:id="rId58"/>
    <p:sldId id="46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00FF"/>
    <a:srgbClr val="0000FF"/>
    <a:srgbClr val="008000"/>
    <a:srgbClr val="FF6600"/>
    <a:srgbClr val="0000CC"/>
    <a:srgbClr val="000000"/>
    <a:srgbClr val="FDAC35"/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18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</a:t>
            </a:r>
            <a:r>
              <a:rPr lang="en-US" dirty="0" smtClean="0"/>
              <a:t>of Ba and Ba+ in </a:t>
            </a:r>
            <a:r>
              <a:rPr lang="en-US" dirty="0" smtClean="0"/>
              <a:t>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  <a:endParaRPr lang="en-US" dirty="0" smtClean="0"/>
          </a:p>
          <a:p>
            <a:pPr lvl="1"/>
            <a:r>
              <a:rPr lang="en-US" dirty="0" smtClean="0"/>
              <a:t>Part 2:  Imaging Ba </a:t>
            </a:r>
            <a:r>
              <a:rPr lang="en-US" dirty="0" smtClean="0"/>
              <a:t>atoms in </a:t>
            </a:r>
            <a:r>
              <a:rPr lang="en-US" dirty="0" smtClean="0"/>
              <a:t>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Emission of Ba in Solid Xe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670 nm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Excitation Spectra of Ba Emission Peaks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Thermal History Dependence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Deposit at 11 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Deposit at 52 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Annealing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Decay of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luorescence w/ Laser Exposure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Decay of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luorescence w/ Laser Exposure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16722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3952372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4639270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08361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066527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00694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483679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2319" y="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851139"/>
            <a:ext cx="4095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Rates in vacuum: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21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=1.2x10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23</a:t>
            </a:r>
            <a:r>
              <a:rPr lang="en-US" dirty="0" smtClean="0">
                <a:solidFill>
                  <a:srgbClr val="C00000"/>
                </a:solidFill>
              </a:rPr>
              <a:t>=2.5x10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24</a:t>
            </a:r>
            <a:r>
              <a:rPr lang="en-US" dirty="0" smtClean="0">
                <a:solidFill>
                  <a:srgbClr val="C00000"/>
                </a:solidFill>
              </a:rPr>
              <a:t>=1.1x10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</a:t>
            </a:r>
            <a:r>
              <a:rPr lang="en-US" baseline="30000" dirty="0" smtClean="0">
                <a:solidFill>
                  <a:srgbClr val="C00000"/>
                </a:solidFill>
              </a:rPr>
              <a:t>1          </a:t>
            </a:r>
            <a:r>
              <a:rPr lang="en-US" i="1" dirty="0" smtClean="0">
                <a:solidFill>
                  <a:srgbClr val="C00000"/>
                </a:solidFill>
              </a:rPr>
              <a:t>branching ratio 0.003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25</a:t>
            </a:r>
            <a:r>
              <a:rPr lang="en-US" dirty="0" smtClean="0">
                <a:solidFill>
                  <a:srgbClr val="C00000"/>
                </a:solidFill>
              </a:rPr>
              <a:t>=3.1x10</a:t>
            </a:r>
            <a:r>
              <a:rPr lang="en-US" baseline="30000" dirty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31</a:t>
            </a:r>
            <a:r>
              <a:rPr lang="en-US" dirty="0" smtClean="0">
                <a:solidFill>
                  <a:srgbClr val="FF6600"/>
                </a:solidFill>
              </a:rPr>
              <a:t>=5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41</a:t>
            </a:r>
            <a:r>
              <a:rPr lang="en-US" dirty="0" smtClean="0">
                <a:solidFill>
                  <a:srgbClr val="FF6600"/>
                </a:solidFill>
              </a:rPr>
              <a:t>=0.014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</a:t>
            </a:r>
            <a:r>
              <a:rPr lang="en-US" i="1" baseline="30000" dirty="0" smtClean="0">
                <a:solidFill>
                  <a:srgbClr val="FF6600"/>
                </a:solidFill>
              </a:rPr>
              <a:t>1 </a:t>
            </a:r>
            <a:r>
              <a:rPr lang="en-US" i="1" dirty="0" smtClean="0">
                <a:solidFill>
                  <a:srgbClr val="FF6600"/>
                </a:solidFill>
              </a:rPr>
              <a:t> very slow metastable decay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51</a:t>
            </a:r>
            <a:r>
              <a:rPr lang="en-US" dirty="0" smtClean="0">
                <a:solidFill>
                  <a:srgbClr val="FF6600"/>
                </a:solidFill>
              </a:rPr>
              <a:t>=0.017 s</a:t>
            </a:r>
            <a:r>
              <a:rPr lang="en-US" baseline="30000" dirty="0" smtClean="0">
                <a:solidFill>
                  <a:srgbClr val="FF6600"/>
                </a:solidFill>
              </a:rPr>
              <a:t>-1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322" y="597570"/>
            <a:ext cx="4038478" cy="2983830"/>
            <a:chOff x="32158" y="513386"/>
            <a:chExt cx="4038478" cy="2983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=−</m:t>
                      </m:r>
                      <m:r>
                        <a:rPr lang="en-US" sz="1600" b="0" i="1" smtClean="0">
                          <a:latin typeface="Cambria Math"/>
                        </a:rPr>
                        <m:t>𝑊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𝑊</m:t>
                      </m:r>
                      <m:r>
                        <a:rPr lang="en-US" sz="1600" i="1" baseline="-2500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– (A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23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) N</a:t>
                  </a:r>
                  <a:r>
                    <a:rPr lang="en-US" sz="1600" baseline="-25000" dirty="0" smtClean="0"/>
                    <a:t>2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i="1" baseline="-2500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/>
                    <a:t>A</a:t>
                  </a:r>
                  <a:r>
                    <a:rPr lang="en-US" sz="1600" baseline="-25000" dirty="0"/>
                    <a:t>23</a:t>
                  </a:r>
                  <a:r>
                    <a:rPr lang="en-US" sz="1600" dirty="0"/>
                    <a:t>N</a:t>
                  </a:r>
                  <a:r>
                    <a:rPr lang="en-US" sz="1600" baseline="-25000" dirty="0"/>
                    <a:t>2</a:t>
                  </a:r>
                  <a:r>
                    <a:rPr lang="en-US" sz="1600" dirty="0"/>
                    <a:t> 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</a:p>
                <a:p>
                  <a:endParaRPr lang="en-US" sz="1600" baseline="-25000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+ 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5</a:t>
                  </a:r>
                  <a:r>
                    <a:rPr lang="en-US" sz="1600" dirty="0" smtClean="0"/>
                    <a:t> = </a:t>
                  </a:r>
                  <a:r>
                    <a:rPr lang="en-US" sz="1600" dirty="0" err="1" smtClean="0"/>
                    <a:t>N</a:t>
                  </a:r>
                  <a:r>
                    <a:rPr lang="en-US" sz="1600" baseline="-25000" dirty="0" err="1" smtClean="0"/>
                    <a:t>atoms</a:t>
                  </a:r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79" y="1483369"/>
              <a:ext cx="1849844" cy="1642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027208" y="3950732"/>
            <a:ext cx="3910856" cy="2924330"/>
            <a:chOff x="2654010" y="3733800"/>
            <a:chExt cx="4076246" cy="304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10" y="3733800"/>
              <a:ext cx="4076246" cy="2895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14800" y="6412468"/>
              <a:ext cx="1355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Excitations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3656901"/>
            <a:ext cx="903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numerical solution to above equations (normalized) to </a:t>
            </a:r>
            <a:r>
              <a:rPr lang="en-US" dirty="0" smtClean="0"/>
              <a:t>591-nm Ba fluorescence </a:t>
            </a:r>
            <a:r>
              <a:rPr lang="en-US" dirty="0" smtClean="0"/>
              <a:t>data: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" y="50870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Agreement for first ~200 excitations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1678" y="5410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66839" y="5486400"/>
            <a:ext cx="1104839" cy="718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00478" y="4934635"/>
            <a:ext cx="990600" cy="362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1078" y="447553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Disagreement may be due to altered rates in SXe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88981" y="5412581"/>
            <a:ext cx="312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Still, re-pump lasers may eliminate/reduce bleaching.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43700" y="6484349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52120" y="0"/>
            <a:ext cx="388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2165551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6A5E3-EF84-4B2A-AA6B-0C741188D1F3}" type="slidenum">
              <a:rPr lang="en-US" smtClean="0"/>
              <a:t>47</a:t>
            </a:fld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58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91086"/>
            <a:ext cx="4267200" cy="416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200" y="1216152"/>
            <a:ext cx="1219200" cy="3319272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0680" y="1216152"/>
            <a:ext cx="685800" cy="3319272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3733800"/>
            <a:ext cx="4719815" cy="2392363"/>
          </a:xfrm>
        </p:spPr>
        <p:txBody>
          <a:bodyPr>
            <a:normAutofit/>
          </a:bodyPr>
          <a:lstStyle/>
          <a:p>
            <a:r>
              <a:rPr lang="en-US" sz="2400" dirty="0"/>
              <a:t>Hole-bleaching occurs rapidly at high laser intensity.</a:t>
            </a:r>
          </a:p>
          <a:p>
            <a:r>
              <a:rPr lang="en-US" sz="2400" dirty="0" smtClean="0"/>
              <a:t>Need to use low laser power to image only atoms within focused laser region.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mW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2" y="1529458"/>
            <a:ext cx="3546268" cy="4490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224" y="49237"/>
            <a:ext cx="6401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 Focused Laser,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0.03 µW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0459" y="6260068"/>
            <a:ext cx="469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bleaching at this intensity in 100-s exposures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5341" y="327660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fr</a:t>
            </a:r>
            <a:r>
              <a:rPr lang="en-US" dirty="0" smtClean="0"/>
              <a:t> 3?]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86200" y="1129348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1267819" y="677047"/>
            <a:ext cx="7876181" cy="6180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1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6" y="0"/>
            <a:ext cx="66517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90600" y="1395864"/>
            <a:ext cx="2675693" cy="2481170"/>
            <a:chOff x="304800" y="1066800"/>
            <a:chExt cx="3826130" cy="35479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4"/>
            <a:stretch/>
          </p:blipFill>
          <p:spPr>
            <a:xfrm>
              <a:off x="304800" y="1066800"/>
              <a:ext cx="3826130" cy="35479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09800" y="2590800"/>
              <a:ext cx="14433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1464125"/>
            <a:ext cx="3048000" cy="2165175"/>
            <a:chOff x="64048" y="2209800"/>
            <a:chExt cx="3136352" cy="22279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92174" y="792163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fluorescence by semi-focused laser: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228600"/>
            <a:ext cx="796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Summary: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optimal conditions for observing Ba in SXe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1219200"/>
            <a:ext cx="379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 Deposit at 50 ± 5 K, observe at 11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249820</TotalTime>
  <Words>2248</Words>
  <Application>Microsoft Office PowerPoint</Application>
  <PresentationFormat>On-screen Show (4:3)</PresentationFormat>
  <Paragraphs>469</Paragraphs>
  <Slides>58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1684</cp:revision>
  <dcterms:created xsi:type="dcterms:W3CDTF">2012-10-02T17:04:30Z</dcterms:created>
  <dcterms:modified xsi:type="dcterms:W3CDTF">2015-12-02T04:28:00Z</dcterms:modified>
</cp:coreProperties>
</file>